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slides/slide102.xml" ContentType="application/vnd.openxmlformats-officedocument.presentationml.slide+xml"/>
  <Override PartName="/ppt/presentation.xml" ContentType="application/vnd.openxmlformats-officedocument.presentationml.presentation.main+xml"/>
  <Override PartName="/ppt/slides/slide93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91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92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5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6" r:id="rId3"/>
    <p:sldMasterId id="2147483689" r:id="rId4"/>
  </p:sldMasterIdLst>
  <p:notesMasterIdLst>
    <p:notesMasterId r:id="rId107"/>
  </p:notesMasterIdLst>
  <p:sldIdLst>
    <p:sldId id="312" r:id="rId5"/>
    <p:sldId id="313" r:id="rId6"/>
    <p:sldId id="314" r:id="rId7"/>
    <p:sldId id="315" r:id="rId8"/>
    <p:sldId id="316" r:id="rId9"/>
    <p:sldId id="317" r:id="rId10"/>
    <p:sldId id="310" r:id="rId11"/>
    <p:sldId id="268" r:id="rId12"/>
    <p:sldId id="276" r:id="rId13"/>
    <p:sldId id="277" r:id="rId14"/>
    <p:sldId id="278" r:id="rId15"/>
    <p:sldId id="309" r:id="rId16"/>
    <p:sldId id="279" r:id="rId17"/>
    <p:sldId id="306" r:id="rId18"/>
    <p:sldId id="307" r:id="rId19"/>
    <p:sldId id="30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256" r:id="rId46"/>
    <p:sldId id="257" r:id="rId47"/>
    <p:sldId id="258" r:id="rId48"/>
    <p:sldId id="261" r:id="rId49"/>
    <p:sldId id="259" r:id="rId50"/>
    <p:sldId id="262" r:id="rId51"/>
    <p:sldId id="260" r:id="rId52"/>
    <p:sldId id="263" r:id="rId53"/>
    <p:sldId id="264" r:id="rId54"/>
    <p:sldId id="269" r:id="rId55"/>
    <p:sldId id="270" r:id="rId56"/>
    <p:sldId id="271" r:id="rId57"/>
    <p:sldId id="273" r:id="rId58"/>
    <p:sldId id="274" r:id="rId59"/>
    <p:sldId id="275" r:id="rId60"/>
    <p:sldId id="318" r:id="rId61"/>
    <p:sldId id="319" r:id="rId62"/>
    <p:sldId id="320" r:id="rId63"/>
    <p:sldId id="360" r:id="rId64"/>
    <p:sldId id="361" r:id="rId65"/>
    <p:sldId id="362" r:id="rId66"/>
    <p:sldId id="363" r:id="rId67"/>
    <p:sldId id="364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3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customXml" Target="../customXml/item1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customXml" Target="../customXml/item2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customXml" Target="../customXml/item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DC107-DC18-455A-8FD7-C20661195B7D}" type="datetimeFigureOut">
              <a:rPr lang="en-US" smtClean="0"/>
              <a:t>09-Feb-23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BBA32-B92C-427E-A2F6-C0D5B0BFE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1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71349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20685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70021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19357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52AF5117-4BC0-46B2-AFCE-050E73408859}" type="slidenum">
              <a:rPr lang="en-US" altLang="en-US" sz="130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 sz="1300">
              <a:solidFill>
                <a:prstClr val="black"/>
              </a:solidFill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z="1800"/>
              <a:t>Induction is different from deduction and DBMS does not not support induction;</a:t>
            </a:r>
          </a:p>
          <a:p>
            <a:pPr eaLnBrk="1" hangingPunct="1"/>
            <a:r>
              <a:rPr lang="en-GB" altLang="en-US" sz="1800"/>
              <a:t>The result of induction is higher-level information or knowledge: general statements about data</a:t>
            </a:r>
          </a:p>
          <a:p>
            <a:pPr eaLnBrk="1" hangingPunct="1"/>
            <a:r>
              <a:rPr lang="en-GB" altLang="en-US" sz="1800"/>
              <a:t>There are many approaches. Refer to the lecture notes for CS3244 available at the Co-Op.</a:t>
            </a:r>
          </a:p>
          <a:p>
            <a:pPr eaLnBrk="1" hangingPunct="1"/>
            <a:r>
              <a:rPr lang="en-GB" altLang="en-US" sz="1800"/>
              <a:t>We focus on  three approaches here, other examples:</a:t>
            </a:r>
          </a:p>
          <a:p>
            <a:pPr eaLnBrk="1" hangingPunct="1"/>
            <a:r>
              <a:rPr lang="en-GB" altLang="en-US" sz="1800"/>
              <a:t>Other approaches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Instance-based learning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other neural networks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Concept learning (Version space, Focus, Aq11, …)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Genetic algorithms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Reinforcement learning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0171" indent="-280835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23340" indent="-224668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72677" indent="-224668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22013" indent="-224668" defTabSz="914274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471349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20685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370021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19357" indent="-224668" defTabSz="91427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52AF5117-4BC0-46B2-AFCE-050E73408859}" type="slidenum">
              <a:rPr lang="en-US" altLang="en-US" sz="130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63</a:t>
            </a:fld>
            <a:endParaRPr lang="en-US" altLang="en-US" sz="1300">
              <a:solidFill>
                <a:prstClr val="black"/>
              </a:solidFill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260" y="4343713"/>
            <a:ext cx="5031482" cy="4113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z="1800"/>
              <a:t>Induction is different from deduction and DBMS does not not support induction;</a:t>
            </a:r>
          </a:p>
          <a:p>
            <a:pPr eaLnBrk="1" hangingPunct="1"/>
            <a:r>
              <a:rPr lang="en-GB" altLang="en-US" sz="1800"/>
              <a:t>The result of induction is higher-level information or knowledge: general statements about data</a:t>
            </a:r>
          </a:p>
          <a:p>
            <a:pPr eaLnBrk="1" hangingPunct="1"/>
            <a:r>
              <a:rPr lang="en-GB" altLang="en-US" sz="1800"/>
              <a:t>There are many approaches. Refer to the lecture notes for CS3244 available at the Co-Op.</a:t>
            </a:r>
          </a:p>
          <a:p>
            <a:pPr eaLnBrk="1" hangingPunct="1"/>
            <a:r>
              <a:rPr lang="en-GB" altLang="en-US" sz="1800"/>
              <a:t>We focus on  three approaches here, other examples:</a:t>
            </a:r>
          </a:p>
          <a:p>
            <a:pPr eaLnBrk="1" hangingPunct="1"/>
            <a:r>
              <a:rPr lang="en-GB" altLang="en-US" sz="1800"/>
              <a:t>Other approaches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Instance-based learning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other neural networks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Concept learning (Version space, Focus, Aq11, …)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Genetic algorithms</a:t>
            </a:r>
          </a:p>
          <a:p>
            <a:pPr eaLnBrk="1" hangingPunct="1">
              <a:buFontTx/>
              <a:buChar char="•"/>
            </a:pPr>
            <a:r>
              <a:rPr lang="en-GB" altLang="en-US" sz="1800"/>
              <a:t>Reinforcement learning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888E541-EB9B-4295-B93C-3CE75870C2F0}" type="slidenum">
              <a:rPr lang="en-US" altLang="en-US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</a:pPr>
              <a:t>96</a:t>
            </a:fld>
            <a:endParaRPr lang="en-US" altLang="en-US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85800" y="6243638"/>
            <a:ext cx="5334000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E3C1D-B660-431D-AA1E-606CFB522F8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47646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5C0D-0FBA-42E9-ACB4-D83EB9AA12F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5161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DDD18-C016-4827-845F-EFF6A226B02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6454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4D0F0-7E75-4561-8A8C-2B11A1D62B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99390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42B49-77F7-41C8-B2CA-24C0F77857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0924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F906F-10FC-49DF-81C1-6AF776F6CC1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6000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EED55-C6F4-4374-A87D-C8CEDE31321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8527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2BF87-D616-4E7B-A267-80C5E1863F4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318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5993C-E29C-4ED1-8C22-9766CC2F61D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45710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9E578-CD92-4803-97E1-9F92395553C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84984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6B00E-4AE8-402E-B253-1A37AA1A82B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149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01EF8-52C1-4F84-B679-46AFB657901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8824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D861E-02EA-4F50-BAD5-D5BDECB2AA0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27500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D50BC-0547-41E2-A49B-815D31CC68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2522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43D3-CFA1-48DE-B49A-031A03D56C4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6215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altLang="en-US" sz="2400" smtClean="0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altLang="en-US" sz="2400" smtClean="0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3366"/>
                </a:solidFill>
              </a:endParaRPr>
            </a:p>
          </p:txBody>
        </p:sp>
      </p:grpSp>
      <p:sp>
        <p:nvSpPr>
          <p:cNvPr id="4199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41996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37400ED3-741C-48EE-B465-162789BB80C9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68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ABD67-49B0-4645-9352-8636CE70873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6574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89722-691F-43D1-BE51-B47A0EB6B8C2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4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CB4CE-FF82-402C-818D-1F03EB376F6E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904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785D7-5EB6-4F85-B00E-6723D3613BA5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90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5C0C5-3E2B-46B2-9CFD-3EB90B54746A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67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7EAFC-36C5-4CD4-B372-91DDAF70D5D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26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35840-6175-4AA1-B726-C23C71468937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78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B69A7A-81D8-4EDA-B462-88109B48C543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62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9D2BD-B41B-4143-AF12-64F12987C98B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263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D8715-6E46-42A3-BB68-AFFB61A449CD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9395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B1A81-4AD7-4152-9AED-E0A6EA74D80C}" type="slidenum">
              <a:rPr lang="en-US" altLang="zh-CN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499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85800" y="6243638"/>
            <a:ext cx="5334000" cy="457200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E3C1D-B660-431D-AA1E-606CFB522F8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8588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85C0D-0FBA-42E9-ACB4-D83EB9AA12F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3206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DDD18-C016-4827-845F-EFF6A226B02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9904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4D0F0-7E75-4561-8A8C-2B11A1D62B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42265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42B49-77F7-41C8-B2CA-24C0F77857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3822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F906F-10FC-49DF-81C1-6AF776F6CC1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20459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EED55-C6F4-4374-A87D-C8CEDE31321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360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2BF87-D616-4E7B-A267-80C5E1863F4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14394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65993C-E29C-4ED1-8C22-9766CC2F61D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75662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9E578-CD92-4803-97E1-9F92395553C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43734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6B00E-4AE8-402E-B253-1A37AA1A82B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2001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01EF8-52C1-4F84-B679-46AFB657901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5477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D861E-02EA-4F50-BAD5-D5BDECB2AA0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506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D50BC-0547-41E2-A49B-815D31CC683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52170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843D3-CFA1-48DE-B49A-031A03D56C4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199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+mj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A31EEE-CD01-4189-A595-988C3AFADCA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09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36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3366"/>
                  </a:solidFill>
                </a:endParaRPr>
              </a:p>
            </p:txBody>
          </p:sp>
          <p:sp>
            <p:nvSpPr>
              <p:cNvPr id="1037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3366"/>
                  </a:solidFill>
                </a:endParaRPr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34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3366"/>
                  </a:solidFill>
                </a:endParaRPr>
              </a:p>
            </p:txBody>
          </p:sp>
          <p:sp>
            <p:nvSpPr>
              <p:cNvPr id="1035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3366"/>
                  </a:solidFill>
                </a:endParaRPr>
              </a:p>
            </p:txBody>
          </p:sp>
        </p:grpSp>
      </p:grpSp>
      <p:sp>
        <p:nvSpPr>
          <p:cNvPr id="1027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09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409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3366"/>
              </a:solidFill>
            </a:endParaRPr>
          </a:p>
        </p:txBody>
      </p:sp>
      <p:sp>
        <p:nvSpPr>
          <p:cNvPr id="409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C6CFDA-9E9B-4675-86C0-0D95443EBEDF}" type="slidenum">
              <a:rPr lang="en-US" altLang="zh-CN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SimSun" pitchFamily="2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SimSun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SimSun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SimSun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SimSun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SimSun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SimSun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SimSun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SimSun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SimSun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56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ClrTx/>
              <a:buSzTx/>
              <a:buFontTx/>
              <a:buNone/>
              <a:defRPr sz="1200">
                <a:latin typeface="+mj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A31EEE-CD01-4189-A595-988C3AFADCA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1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alberta.ca/~chinook" TargetMode="External"/><Relationship Id="rId2" Type="http://schemas.openxmlformats.org/officeDocument/2006/relationships/hyperlink" Target="http://www.westedmontonmall.com/index.html" TargetMode="External"/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524000"/>
            <a:ext cx="7239000" cy="1600200"/>
          </a:xfrm>
        </p:spPr>
        <p:txBody>
          <a:bodyPr/>
          <a:lstStyle/>
          <a:p>
            <a:pPr eaLnBrk="1" hangingPunct="1"/>
            <a:r>
              <a:rPr lang="en-US" altLang="en-US" sz="5600" smtClean="0"/>
              <a:t>Web content Mining </a:t>
            </a:r>
            <a:br>
              <a:rPr lang="en-US" altLang="en-US" sz="5600" smtClean="0"/>
            </a:br>
            <a:endParaRPr lang="en-US" altLang="en-US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910136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2000"/>
            <a:ext cx="8991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7663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620713"/>
            <a:ext cx="931545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44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9685338" cy="727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476250"/>
            <a:ext cx="9178925" cy="691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9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099"/>
            <a:ext cx="94869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Customer review positive negative review Vector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25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Customer review positive negative review Vector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4724400" cy="509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48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450"/>
            <a:ext cx="946785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807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Naive Bayes rule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elementary probability, what is the probability of an event </a:t>
            </a:r>
            <a:r>
              <a:rPr lang="en-US" b="1" dirty="0"/>
              <a:t>A</a:t>
            </a:r>
            <a:r>
              <a:rPr lang="en-US" dirty="0"/>
              <a:t> happening given that another event </a:t>
            </a:r>
            <a:r>
              <a:rPr lang="en-US" b="1" dirty="0"/>
              <a:t>B</a:t>
            </a:r>
            <a:r>
              <a:rPr lang="en-US" dirty="0"/>
              <a:t> has also happened? In order words, what’s the probability of </a:t>
            </a:r>
            <a:r>
              <a:rPr lang="en-US" b="1" dirty="0"/>
              <a:t>A</a:t>
            </a:r>
            <a:r>
              <a:rPr lang="en-US" dirty="0"/>
              <a:t> </a:t>
            </a:r>
            <a:r>
              <a:rPr lang="en-US" b="1" dirty="0"/>
              <a:t>given</a:t>
            </a:r>
            <a:r>
              <a:rPr lang="en-US" dirty="0"/>
              <a:t> </a:t>
            </a:r>
            <a:r>
              <a:rPr lang="en-US" b="1" dirty="0"/>
              <a:t>B</a:t>
            </a:r>
            <a:r>
              <a:rPr lang="en-US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29063"/>
            <a:ext cx="20097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6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581025"/>
            <a:ext cx="713422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3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747713"/>
            <a:ext cx="71056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0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4011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875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425"/>
            <a:ext cx="970597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653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400175"/>
            <a:ext cx="90201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17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Road Map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304925"/>
            <a:ext cx="8229600" cy="4932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b="1" dirty="0" smtClean="0">
                <a:solidFill>
                  <a:srgbClr val="FF0000"/>
                </a:solidFill>
              </a:rPr>
              <a:t>Basic concepts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Naïve Bayesian classification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Naïve Bayes for text classification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Decision tree induction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Evaluation of classifiers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Ensemble methods: Bagging and Boosting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05059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3438"/>
            <a:ext cx="91440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996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638"/>
            <a:ext cx="96107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905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24877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123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2988"/>
            <a:ext cx="92487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84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96964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52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" y="852488"/>
            <a:ext cx="94011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7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9458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60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1535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609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948690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921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324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9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example application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484313"/>
            <a:ext cx="8316913" cy="4114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/>
              <a:t>An emergency room in a hospital measures 17 variables (e.g., blood pressure, age, etc) of newly admitted patients.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>
                <a:solidFill>
                  <a:srgbClr val="FF0000"/>
                </a:solidFill>
              </a:rPr>
              <a:t>A decision is needed</a:t>
            </a:r>
            <a:r>
              <a:rPr lang="en-US" altLang="en-US" sz="2600" smtClean="0"/>
              <a:t>: whether to put a new patient in an intensive-care unit.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/>
              <a:t>Due to the high cost of ICU, those patients who may survive less than a month are given higher priority.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>
                <a:solidFill>
                  <a:srgbClr val="FF0000"/>
                </a:solidFill>
              </a:rPr>
              <a:t>Problem</a:t>
            </a:r>
            <a:r>
              <a:rPr lang="en-US" altLang="en-US" sz="2600" smtClean="0"/>
              <a:t>: to predict </a:t>
            </a:r>
            <a:r>
              <a:rPr lang="en-US" altLang="en-US" sz="2600" smtClean="0">
                <a:solidFill>
                  <a:srgbClr val="3333CC"/>
                </a:solidFill>
              </a:rPr>
              <a:t>high-risk patients</a:t>
            </a:r>
            <a:r>
              <a:rPr lang="en-US" altLang="en-US" sz="2600" smtClean="0"/>
              <a:t> and discriminate them from </a:t>
            </a:r>
            <a:r>
              <a:rPr lang="en-US" altLang="en-US" sz="2600" smtClean="0">
                <a:solidFill>
                  <a:srgbClr val="3333CC"/>
                </a:solidFill>
              </a:rPr>
              <a:t>low-risk patients</a:t>
            </a:r>
            <a:r>
              <a:rPr lang="en-US" altLang="en-US" sz="260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0068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033463"/>
            <a:ext cx="909637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862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2038"/>
            <a:ext cx="937260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070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9175"/>
            <a:ext cx="93154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41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97386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568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381000"/>
            <a:ext cx="967487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373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-30480"/>
            <a:ext cx="11086400" cy="688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61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533400"/>
            <a:ext cx="8718241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136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857375"/>
            <a:ext cx="64293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475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Accuracy of this model would be the number of correct spams marked out of the test set emails.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33614"/>
            <a:ext cx="6746298" cy="146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4648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= spams correctly identified / (spams correctly identified + spams incorrectly identified as ham)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505200"/>
            <a:ext cx="5214526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632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Another application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04925"/>
            <a:ext cx="8193087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SimSun" pitchFamily="2" charset="-122"/>
              </a:rPr>
              <a:t>A credit card company receives thousands of applications for new cards. Each application contains information about an applicant,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age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Marital status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annual salary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outstanding debts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credit rating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solidFill>
                  <a:srgbClr val="FF0000"/>
                </a:solidFill>
                <a:ea typeface="SimSun" pitchFamily="2" charset="-122"/>
              </a:rPr>
              <a:t>Problem</a:t>
            </a:r>
            <a:r>
              <a:rPr lang="en-US" altLang="zh-CN" sz="2600" smtClean="0">
                <a:ea typeface="SimSun" pitchFamily="2" charset="-122"/>
              </a:rPr>
              <a:t>: to decide whether an application should approved, or to classify applications into two categories, </a:t>
            </a:r>
            <a:r>
              <a:rPr lang="en-US" altLang="zh-CN" sz="2600" smtClean="0">
                <a:solidFill>
                  <a:srgbClr val="3333CC"/>
                </a:solidFill>
                <a:ea typeface="SimSun" pitchFamily="2" charset="-122"/>
              </a:rPr>
              <a:t>approved</a:t>
            </a:r>
            <a:r>
              <a:rPr lang="en-US" altLang="zh-CN" sz="2600" smtClean="0">
                <a:ea typeface="SimSun" pitchFamily="2" charset="-122"/>
              </a:rPr>
              <a:t> and </a:t>
            </a:r>
            <a:r>
              <a:rPr lang="en-US" altLang="zh-CN" sz="2600" smtClean="0">
                <a:solidFill>
                  <a:srgbClr val="3333CC"/>
                </a:solidFill>
                <a:ea typeface="SimSun" pitchFamily="2" charset="-122"/>
              </a:rPr>
              <a:t>not approved</a:t>
            </a:r>
            <a:r>
              <a:rPr lang="en-US" altLang="zh-CN" sz="2600" smtClean="0">
                <a:ea typeface="SimSun" pitchFamily="2" charset="-122"/>
              </a:rPr>
              <a:t>. </a:t>
            </a:r>
            <a:endParaRPr lang="en-US" altLang="en-US" sz="260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609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Precision: Gives us the ratio of cases where the number of spam classifications by the model to the actual number of spams in the data.</a:t>
            </a:r>
          </a:p>
        </p:txBody>
      </p:sp>
      <p:pic>
        <p:nvPicPr>
          <p:cNvPr id="29698" name="Picture 2" descr="https://media-exp1.licdn.com/dms/image/C4D12AQGuZuI3JVKlhA/article-inline_image-shrink_1000_1488/0/1532399834195?e=1652918400&amp;v=beta&amp;t=HjPkSS8mtCmwy5Ud3SMJs6Z-2krM1iZ51BDr0eAfY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3962400"/>
            <a:ext cx="346363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891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F- score is the harmonic mean of recall and precision.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3056004"/>
            <a:ext cx="4599345" cy="1439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190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Implementing a Naive Bayes classifier for text </a:t>
            </a:r>
            <a:r>
              <a:rPr lang="en-US" b="1" dirty="0" smtClean="0"/>
              <a:t>categorization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8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i="1" dirty="0"/>
              <a:t>Naive Bayes is a learning algorithm commonly applied to text classification.</a:t>
            </a:r>
            <a:br>
              <a:rPr lang="en-US" sz="3200" i="1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600" dirty="0" smtClean="0"/>
              <a:t>Some </a:t>
            </a:r>
            <a:r>
              <a:rPr lang="en-US" sz="1600" dirty="0"/>
              <a:t>of the applications of the Naive Bayes classifier are: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(Automatic) Classification of emails in folders</a:t>
            </a:r>
            <a:r>
              <a:rPr lang="en-US" sz="1600" dirty="0"/>
              <a:t>, so incoming email messages go into folders such as</a:t>
            </a:r>
            <a:r>
              <a:rPr lang="en-US" sz="1600" b="1" dirty="0"/>
              <a:t>: “</a:t>
            </a:r>
            <a:r>
              <a:rPr lang="en-US" sz="1600" dirty="0"/>
              <a:t>Family”, “Friends”, “Updates”, “Promotions”, etc.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(Automatic) Tagging of job listings. </a:t>
            </a:r>
            <a:r>
              <a:rPr lang="en-US" sz="1600" dirty="0"/>
              <a:t>Given a job listing in raw text format, we can assign it tags such as: “software development”, “design”, “marketing”, etc.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(Automatic) Categorization of products. </a:t>
            </a:r>
            <a:r>
              <a:rPr lang="en-US" sz="1600" dirty="0"/>
              <a:t>Given a product description, we can assign it into categories such as: “Books”, “Electronics”, “Clothing”, etc.</a:t>
            </a:r>
          </a:p>
          <a:p>
            <a:pPr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592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1. Identify the prerequisites to train a Naive Bayes </a:t>
            </a:r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The only prerequisite is to have an existing set of </a:t>
            </a:r>
            <a:r>
              <a:rPr lang="en-US" sz="1600" i="1" dirty="0"/>
              <a:t>examples</a:t>
            </a:r>
            <a:r>
              <a:rPr lang="en-US" sz="1600" dirty="0"/>
              <a:t> for each category (</a:t>
            </a:r>
            <a:r>
              <a:rPr lang="en-US" sz="1600" i="1" dirty="0"/>
              <a:t>class)</a:t>
            </a:r>
            <a:r>
              <a:rPr lang="en-US" sz="1600" dirty="0"/>
              <a:t> that we wish to bucket/categorize pieces of text into.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For instance, for the job listings classification example, we need a set of job listings that are known for a fact to be targeted (i.e. labeled) for “software developers”, a set of job listings known to be targeted for “designers”, and a set of job listings targeted for “marketers”.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In this case, there are three classes (“software development”, “design”, and “marketing”). With samples of job listings in each category, we can train a Naive Bayes classifier so that </a:t>
            </a:r>
            <a:r>
              <a:rPr lang="en-US" sz="1600" i="1" dirty="0"/>
              <a:t>new</a:t>
            </a:r>
            <a:r>
              <a:rPr lang="en-US" sz="1600" dirty="0"/>
              <a:t> job listings are automatically categorized.</a:t>
            </a:r>
          </a:p>
          <a:p>
            <a:pPr>
              <a:lnSpc>
                <a:spcPct val="2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641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b="1" dirty="0"/>
              <a:t>Spam/Ham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sz="2000" dirty="0"/>
              <a:t>The example that we will explore for the remaining of this article </a:t>
            </a:r>
            <a:r>
              <a:rPr lang="en-US" sz="2000" dirty="0" smtClean="0"/>
              <a:t>is </a:t>
            </a:r>
            <a:r>
              <a:rPr lang="en-US" sz="2000" b="1" dirty="0" smtClean="0"/>
              <a:t>Spam/Ham classification,</a:t>
            </a:r>
            <a:r>
              <a:rPr lang="en-US" sz="2000" b="1" dirty="0"/>
              <a:t> </a:t>
            </a:r>
            <a:r>
              <a:rPr lang="en-US" sz="2000" dirty="0"/>
              <a:t>therefore, there are two classes: “Spam” and “Ham” (i.e. non-spam). As mentioned before, the only prerequisite is to have an existing </a:t>
            </a:r>
            <a:r>
              <a:rPr lang="en-US" sz="2000" i="1" dirty="0"/>
              <a:t>training set</a:t>
            </a:r>
            <a:r>
              <a:rPr lang="en-US" sz="2000" dirty="0"/>
              <a:t> of e-mails known to be Spam and a training set of emails known to be Ham</a:t>
            </a:r>
            <a:r>
              <a:rPr lang="en-US" sz="2000" i="1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1210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9417"/>
            <a:ext cx="6993963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7" y="3505200"/>
            <a:ext cx="7792381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77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Step 2. Computing the Term-Document Matrix (TDM) for each class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A term-document matrix (TDM) consists of a list of word frequencies appearing in a set of documents.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The TDM matrix is a sparse rectangular matrix of </a:t>
            </a:r>
            <a:r>
              <a:rPr lang="en-US" sz="2400" i="1" dirty="0"/>
              <a:t>n</a:t>
            </a:r>
            <a:r>
              <a:rPr lang="en-US" sz="2400" dirty="0"/>
              <a:t> words and </a:t>
            </a:r>
            <a:r>
              <a:rPr lang="en-US" sz="2400" i="1" dirty="0"/>
              <a:t>m</a:t>
            </a:r>
            <a:r>
              <a:rPr lang="en-US" sz="2400" dirty="0"/>
              <a:t> documents. And it’s said to be sparse because it contains mostly zeros. The entry (</a:t>
            </a:r>
            <a:r>
              <a:rPr lang="en-US" sz="2400" i="1" dirty="0" err="1"/>
              <a:t>i,j</a:t>
            </a:r>
            <a:r>
              <a:rPr lang="en-US" sz="2400" dirty="0"/>
              <a:t>) of the TDM matrix represents the frequency of word “</a:t>
            </a:r>
            <a:r>
              <a:rPr lang="en-US" sz="2400" i="1" dirty="0" err="1"/>
              <a:t>i</a:t>
            </a:r>
            <a:r>
              <a:rPr lang="en-US" sz="2400" i="1" dirty="0"/>
              <a:t>” </a:t>
            </a:r>
            <a:r>
              <a:rPr lang="en-US" sz="2400" dirty="0"/>
              <a:t>in document “</a:t>
            </a:r>
            <a:r>
              <a:rPr lang="en-US" sz="2400" i="1" dirty="0"/>
              <a:t>j”</a:t>
            </a:r>
            <a:r>
              <a:rPr lang="en-US" sz="2400" dirty="0"/>
              <a:t>.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269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Term document matrix excerpts for the HAM and SPAM emails.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2133600"/>
            <a:ext cx="9525000" cy="310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7066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Sept 3. Compute frequencies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Once </a:t>
            </a:r>
            <a:r>
              <a:rPr lang="en-US" dirty="0"/>
              <a:t>the TDM matrices are computed for each class, the next step is to compute the frequency and occurrence of each term: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2819400"/>
            <a:ext cx="96012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69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Machine learning and our focus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04925"/>
            <a:ext cx="8064500" cy="48609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Like human learning from past experiences.</a:t>
            </a:r>
          </a:p>
          <a:p>
            <a:pPr eaLnBrk="1" hangingPunct="1"/>
            <a:r>
              <a:rPr lang="en-US" altLang="en-US" sz="2600" smtClean="0"/>
              <a:t>A computer does not have “experiences”.</a:t>
            </a:r>
          </a:p>
          <a:p>
            <a:pPr eaLnBrk="1" hangingPunct="1"/>
            <a:r>
              <a:rPr lang="en-US" altLang="en-US" sz="2600" smtClean="0">
                <a:solidFill>
                  <a:srgbClr val="3333CC"/>
                </a:solidFill>
              </a:rPr>
              <a:t>A computer system learns from data, </a:t>
            </a:r>
            <a:r>
              <a:rPr lang="en-US" altLang="en-US" sz="2600" smtClean="0"/>
              <a:t>which represent some “past experiences” of an application domain. </a:t>
            </a:r>
          </a:p>
          <a:p>
            <a:pPr eaLnBrk="1" hangingPunct="1"/>
            <a:r>
              <a:rPr lang="en-US" altLang="en-US" sz="2600" smtClean="0">
                <a:solidFill>
                  <a:srgbClr val="FF0000"/>
                </a:solidFill>
              </a:rPr>
              <a:t>Our focus:</a:t>
            </a:r>
            <a:r>
              <a:rPr lang="en-US" altLang="en-US" sz="2600" smtClean="0"/>
              <a:t> learn </a:t>
            </a:r>
            <a:r>
              <a:rPr lang="en-US" altLang="en-US" sz="2600" smtClean="0">
                <a:solidFill>
                  <a:srgbClr val="3333CC"/>
                </a:solidFill>
              </a:rPr>
              <a:t>a target function</a:t>
            </a:r>
            <a:r>
              <a:rPr lang="en-US" altLang="en-US" sz="2600" smtClean="0"/>
              <a:t> that can be used to predict the values of a discrete class attribute, e.g., </a:t>
            </a:r>
            <a:r>
              <a:rPr lang="en-US" altLang="en-US" sz="2600" smtClean="0">
                <a:solidFill>
                  <a:srgbClr val="3333CC"/>
                </a:solidFill>
              </a:rPr>
              <a:t>approve </a:t>
            </a:r>
            <a:r>
              <a:rPr lang="en-US" altLang="en-US" sz="2600" smtClean="0"/>
              <a:t>or</a:t>
            </a:r>
            <a:r>
              <a:rPr lang="en-US" altLang="en-US" sz="2600" smtClean="0">
                <a:solidFill>
                  <a:srgbClr val="3333CC"/>
                </a:solidFill>
              </a:rPr>
              <a:t> not-approved</a:t>
            </a:r>
            <a:r>
              <a:rPr lang="en-US" altLang="en-US" sz="2600" smtClean="0"/>
              <a:t>, and </a:t>
            </a:r>
            <a:r>
              <a:rPr lang="en-US" altLang="en-US" sz="2600" smtClean="0">
                <a:solidFill>
                  <a:srgbClr val="3333CC"/>
                </a:solidFill>
              </a:rPr>
              <a:t>high-risk </a:t>
            </a:r>
            <a:r>
              <a:rPr lang="en-US" altLang="en-US" sz="2600" smtClean="0"/>
              <a:t>or</a:t>
            </a:r>
            <a:r>
              <a:rPr lang="en-US" altLang="en-US" sz="2600" smtClean="0">
                <a:solidFill>
                  <a:srgbClr val="3333CC"/>
                </a:solidFill>
              </a:rPr>
              <a:t> low risk</a:t>
            </a:r>
            <a:r>
              <a:rPr lang="en-US" altLang="en-US" sz="2600" smtClean="0"/>
              <a:t>. </a:t>
            </a:r>
          </a:p>
          <a:p>
            <a:pPr eaLnBrk="1" hangingPunct="1"/>
            <a:r>
              <a:rPr lang="en-US" altLang="en-US" sz="2600" smtClean="0"/>
              <a:t>The task is commonly called: </a:t>
            </a:r>
            <a:r>
              <a:rPr lang="en-US" altLang="en-US" sz="2600" smtClean="0">
                <a:solidFill>
                  <a:srgbClr val="FF0000"/>
                </a:solidFill>
              </a:rPr>
              <a:t>Supervised learning</a:t>
            </a:r>
            <a:r>
              <a:rPr lang="en-US" altLang="en-US" sz="2600" smtClean="0"/>
              <a:t>, </a:t>
            </a:r>
            <a:r>
              <a:rPr lang="en-US" altLang="en-US" sz="2600" smtClean="0">
                <a:solidFill>
                  <a:srgbClr val="FF0000"/>
                </a:solidFill>
              </a:rPr>
              <a:t>classification</a:t>
            </a:r>
            <a:r>
              <a:rPr lang="en-US" altLang="en-US" sz="2600" smtClean="0"/>
              <a:t>, or </a:t>
            </a:r>
            <a:r>
              <a:rPr lang="en-US" altLang="en-US" sz="2600" smtClean="0">
                <a:solidFill>
                  <a:srgbClr val="FF0000"/>
                </a:solidFill>
              </a:rPr>
              <a:t>inductive learning.</a:t>
            </a:r>
            <a:r>
              <a:rPr lang="en-US" altLang="en-US" sz="260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275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Step 4. Recall the Naive Bayes </a:t>
            </a:r>
            <a:r>
              <a:rPr lang="en-US" b="1" dirty="0" smtClean="0"/>
              <a:t>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93406"/>
            <a:ext cx="7715250" cy="491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5582207"/>
            <a:ext cx="7791450" cy="127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76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5. Compute the probability of an incoming email being Spam or Ham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1639094"/>
            <a:ext cx="68294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96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en-US" sz="1800" dirty="0"/>
              <a:t>Imagine we’re given a training set of 5000 randomly chosen emails. We examine them and label 2000 of them as spam emails and 3000 as ham emails (so P(S) = 0.4, and P(H) = 0.6). </a:t>
            </a:r>
            <a:endParaRPr lang="en-US" sz="1800" dirty="0" smtClean="0"/>
          </a:p>
          <a:p>
            <a:pPr>
              <a:lnSpc>
                <a:spcPct val="250000"/>
              </a:lnSpc>
            </a:pPr>
            <a:r>
              <a:rPr lang="en-US" sz="1800" dirty="0" smtClean="0"/>
              <a:t>We’d </a:t>
            </a:r>
            <a:r>
              <a:rPr lang="en-US" sz="1800" dirty="0"/>
              <a:t>like to calculate P</a:t>
            </a:r>
            <a:r>
              <a:rPr lang="en-US" sz="1800" dirty="0" smtClean="0"/>
              <a:t>(“</a:t>
            </a:r>
            <a:r>
              <a:rPr lang="en-US" sz="1800" dirty="0"/>
              <a:t> </a:t>
            </a:r>
            <a:r>
              <a:rPr lang="en-US" sz="1800" b="1" dirty="0"/>
              <a:t>Lottery</a:t>
            </a:r>
            <a:r>
              <a:rPr lang="en-US" sz="1800" dirty="0" smtClean="0"/>
              <a:t>” </a:t>
            </a:r>
            <a:r>
              <a:rPr lang="en-US" sz="1800" dirty="0"/>
              <a:t>| S) and P</a:t>
            </a:r>
            <a:r>
              <a:rPr lang="en-US" sz="1800" dirty="0" smtClean="0"/>
              <a:t>(“</a:t>
            </a:r>
            <a:r>
              <a:rPr lang="en-US" sz="1800" dirty="0"/>
              <a:t> </a:t>
            </a:r>
            <a:r>
              <a:rPr lang="en-US" sz="1800" b="1" dirty="0"/>
              <a:t>Lottery</a:t>
            </a:r>
            <a:r>
              <a:rPr lang="en-US" sz="1800" dirty="0" smtClean="0"/>
              <a:t>” </a:t>
            </a:r>
            <a:r>
              <a:rPr lang="en-US" sz="1800" dirty="0"/>
              <a:t>| H). The easiest thing to do would be to count how many spam emails have </a:t>
            </a:r>
            <a:r>
              <a:rPr lang="en-US" sz="1800" dirty="0" smtClean="0"/>
              <a:t>“</a:t>
            </a:r>
            <a:r>
              <a:rPr lang="en-US" sz="1800" dirty="0"/>
              <a:t> </a:t>
            </a:r>
            <a:r>
              <a:rPr lang="en-US" sz="1800" b="1" dirty="0"/>
              <a:t>Lottery</a:t>
            </a:r>
            <a:r>
              <a:rPr lang="en-US" sz="1800" dirty="0" smtClean="0"/>
              <a:t>” </a:t>
            </a:r>
            <a:r>
              <a:rPr lang="en-US" sz="1800" dirty="0"/>
              <a:t>and divide that by the total number of spam emails, and do the same thing for ham. So, if there were 216 spam emails with </a:t>
            </a:r>
            <a:r>
              <a:rPr lang="en-US" sz="1800" dirty="0" smtClean="0"/>
              <a:t>“</a:t>
            </a:r>
            <a:r>
              <a:rPr lang="en-US" sz="1800" dirty="0"/>
              <a:t> </a:t>
            </a:r>
            <a:r>
              <a:rPr lang="en-US" sz="1800" b="1" dirty="0"/>
              <a:t>Lottery</a:t>
            </a:r>
            <a:r>
              <a:rPr lang="en-US" sz="1800" dirty="0" smtClean="0"/>
              <a:t>” </a:t>
            </a:r>
            <a:r>
              <a:rPr lang="en-US" sz="1800" dirty="0"/>
              <a:t>and 12 ham emails with </a:t>
            </a:r>
            <a:r>
              <a:rPr lang="en-US" sz="1800" dirty="0" smtClean="0"/>
              <a:t>“</a:t>
            </a:r>
            <a:r>
              <a:rPr lang="en-US" sz="1800" dirty="0"/>
              <a:t> </a:t>
            </a:r>
            <a:r>
              <a:rPr lang="en-US" sz="1800" b="1" dirty="0"/>
              <a:t>Lottery</a:t>
            </a:r>
            <a:r>
              <a:rPr lang="en-US" sz="1800" dirty="0" smtClean="0"/>
              <a:t>”, </a:t>
            </a:r>
            <a:r>
              <a:rPr lang="en-US" sz="1800" dirty="0"/>
              <a:t>we’d say</a:t>
            </a:r>
          </a:p>
        </p:txBody>
      </p:sp>
    </p:spTree>
    <p:extLst>
      <p:ext uri="{BB962C8B-B14F-4D97-AF65-F5344CB8AC3E}">
        <p14:creationId xmlns:p14="http://schemas.microsoft.com/office/powerpoint/2010/main" val="335403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</a:t>
            </a:r>
            <a:r>
              <a:rPr lang="pt-BR" dirty="0" smtClean="0"/>
              <a:t>(“</a:t>
            </a:r>
            <a:r>
              <a:rPr lang="en-US" b="1" dirty="0"/>
              <a:t>Lottery</a:t>
            </a:r>
            <a:r>
              <a:rPr lang="pt-BR" dirty="0" smtClean="0"/>
              <a:t>” </a:t>
            </a:r>
            <a:r>
              <a:rPr lang="pt-BR" dirty="0"/>
              <a:t>| S) = 216 </a:t>
            </a:r>
            <a:r>
              <a:rPr lang="pt-BR" dirty="0" smtClean="0"/>
              <a:t>/2000 </a:t>
            </a:r>
            <a:r>
              <a:rPr lang="pt-BR" dirty="0"/>
              <a:t>≈ 11%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P(“</a:t>
            </a:r>
            <a:r>
              <a:rPr lang="en-US" b="1" dirty="0"/>
              <a:t>Lottery</a:t>
            </a:r>
            <a:r>
              <a:rPr lang="pt-BR" dirty="0" smtClean="0"/>
              <a:t>” </a:t>
            </a:r>
            <a:r>
              <a:rPr lang="pt-BR" dirty="0"/>
              <a:t>| H) = 12 </a:t>
            </a:r>
            <a:r>
              <a:rPr lang="pt-BR" dirty="0" smtClean="0"/>
              <a:t>/ 3000 </a:t>
            </a:r>
            <a:r>
              <a:rPr lang="pt-BR" dirty="0"/>
              <a:t>≈ 0.40%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atoti.io/wp-content/uploads/2020/11/0-2EhvP22Ul212Lke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7" y="914400"/>
            <a:ext cx="902676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7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85800"/>
            <a:ext cx="862641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72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609600"/>
            <a:ext cx="869673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95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2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Decision Tree Algorithm</a:t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>A Classification Technique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Dr. A. Bhuvaneswari</a:t>
            </a:r>
          </a:p>
        </p:txBody>
      </p:sp>
    </p:spTree>
    <p:extLst>
      <p:ext uri="{BB962C8B-B14F-4D97-AF65-F5344CB8AC3E}">
        <p14:creationId xmlns:p14="http://schemas.microsoft.com/office/powerpoint/2010/main" val="240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Introduction</a:t>
            </a:r>
          </a:p>
          <a:p>
            <a:pPr eaLnBrk="1" hangingPunct="1"/>
            <a:r>
              <a:rPr lang="en-US" altLang="zh-CN" smtClean="0"/>
              <a:t>Example</a:t>
            </a:r>
          </a:p>
          <a:p>
            <a:pPr eaLnBrk="1" hangingPunct="1"/>
            <a:r>
              <a:rPr lang="en-US" altLang="zh-CN" smtClean="0"/>
              <a:t>Principles</a:t>
            </a:r>
          </a:p>
          <a:p>
            <a:pPr lvl="1" eaLnBrk="1" hangingPunct="1"/>
            <a:r>
              <a:rPr lang="en-US" altLang="zh-CN" smtClean="0"/>
              <a:t>Entropy</a:t>
            </a:r>
          </a:p>
          <a:p>
            <a:pPr lvl="1" eaLnBrk="1" hangingPunct="1"/>
            <a:r>
              <a:rPr lang="en-US" altLang="zh-CN" smtClean="0"/>
              <a:t>Information gain</a:t>
            </a:r>
          </a:p>
          <a:p>
            <a:pPr eaLnBrk="1" hangingPunct="1"/>
            <a:r>
              <a:rPr lang="en-US" altLang="zh-CN" smtClean="0"/>
              <a:t>Evaluations</a:t>
            </a:r>
          </a:p>
          <a:p>
            <a:pPr eaLnBrk="1" hangingPunct="1"/>
            <a:r>
              <a:rPr lang="en-US" altLang="zh-CN" smtClean="0"/>
              <a:t>Demo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85967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04925"/>
            <a:ext cx="8229600" cy="467995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rgbClr val="FF0000"/>
                </a:solidFill>
              </a:rPr>
              <a:t>Data:</a:t>
            </a:r>
            <a:r>
              <a:rPr lang="en-GB" altLang="en-US" smtClean="0"/>
              <a:t> A set of data records (also called examples, instances or cases) described by</a:t>
            </a:r>
          </a:p>
          <a:p>
            <a:pPr marL="742950" lvl="1" indent="-285750" eaLnBrk="1" hangingPunct="1"/>
            <a:r>
              <a:rPr lang="en-GB" altLang="en-US" i="1" smtClean="0">
                <a:solidFill>
                  <a:srgbClr val="3333CC"/>
                </a:solidFill>
              </a:rPr>
              <a:t>k</a:t>
            </a:r>
            <a:r>
              <a:rPr lang="en-GB" altLang="en-US" smtClean="0">
                <a:solidFill>
                  <a:srgbClr val="3333CC"/>
                </a:solidFill>
              </a:rPr>
              <a:t> attributes</a:t>
            </a:r>
            <a:r>
              <a:rPr lang="en-GB" altLang="en-US" smtClean="0"/>
              <a:t>: </a:t>
            </a:r>
            <a:r>
              <a:rPr lang="en-GB" altLang="en-US" i="1" smtClean="0"/>
              <a:t>A</a:t>
            </a:r>
            <a:r>
              <a:rPr lang="en-GB" altLang="en-US" baseline="-25000" smtClean="0"/>
              <a:t>1</a:t>
            </a:r>
            <a:r>
              <a:rPr lang="en-GB" altLang="en-US" smtClean="0"/>
              <a:t>, </a:t>
            </a:r>
            <a:r>
              <a:rPr lang="en-GB" altLang="en-US" i="1" smtClean="0"/>
              <a:t>A</a:t>
            </a:r>
            <a:r>
              <a:rPr lang="en-GB" altLang="en-US" baseline="-25000" smtClean="0"/>
              <a:t>2</a:t>
            </a:r>
            <a:r>
              <a:rPr lang="en-GB" altLang="en-US" smtClean="0"/>
              <a:t>, … </a:t>
            </a:r>
            <a:r>
              <a:rPr lang="en-GB" altLang="en-US" i="1" smtClean="0"/>
              <a:t>A</a:t>
            </a:r>
            <a:r>
              <a:rPr lang="en-GB" altLang="en-US" i="1" baseline="-25000" smtClean="0"/>
              <a:t>k</a:t>
            </a:r>
            <a:r>
              <a:rPr lang="en-GB" altLang="en-US" smtClean="0"/>
              <a:t>. </a:t>
            </a:r>
          </a:p>
          <a:p>
            <a:pPr marL="742950" lvl="1" indent="-285750" eaLnBrk="1" hangingPunct="1"/>
            <a:r>
              <a:rPr lang="en-GB" altLang="en-US" smtClean="0">
                <a:solidFill>
                  <a:srgbClr val="3333CC"/>
                </a:solidFill>
              </a:rPr>
              <a:t>a class</a:t>
            </a:r>
            <a:r>
              <a:rPr lang="en-GB" altLang="en-US" smtClean="0"/>
              <a:t>: Each example is labelled with a pre-defined class. </a:t>
            </a:r>
          </a:p>
          <a:p>
            <a:pPr eaLnBrk="1" hangingPunct="1"/>
            <a:r>
              <a:rPr lang="en-GB" altLang="en-US" smtClean="0">
                <a:solidFill>
                  <a:srgbClr val="FF0000"/>
                </a:solidFill>
              </a:rPr>
              <a:t>Goal:</a:t>
            </a:r>
            <a:r>
              <a:rPr lang="en-GB" altLang="en-US" smtClean="0"/>
              <a:t> To learn a </a:t>
            </a:r>
            <a:r>
              <a:rPr lang="en-GB" altLang="en-US" smtClean="0">
                <a:solidFill>
                  <a:srgbClr val="3333CC"/>
                </a:solidFill>
              </a:rPr>
              <a:t>classification model</a:t>
            </a:r>
            <a:r>
              <a:rPr lang="en-GB" altLang="en-US" smtClean="0"/>
              <a:t> from the data that can be used to predict the classes of new (future, or test) cases/instances.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data and the goal</a:t>
            </a:r>
          </a:p>
        </p:txBody>
      </p:sp>
    </p:spTree>
    <p:extLst>
      <p:ext uri="{BB962C8B-B14F-4D97-AF65-F5344CB8AC3E}">
        <p14:creationId xmlns:p14="http://schemas.microsoft.com/office/powerpoint/2010/main" val="1048169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example application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800" y="1484313"/>
            <a:ext cx="8316913" cy="4114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/>
              <a:t>An emergency room in a hospital measures 17 variables (e.g., blood pressure, age, etc) of newly admitted patients.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>
                <a:solidFill>
                  <a:srgbClr val="FF0000"/>
                </a:solidFill>
              </a:rPr>
              <a:t>A decision is needed</a:t>
            </a:r>
            <a:r>
              <a:rPr lang="en-US" altLang="en-US" sz="2600" smtClean="0"/>
              <a:t>: whether to put a new patient in an intensive-care unit.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/>
              <a:t>Due to the high cost of ICU, those patients who may survive less than a month are given higher priority. 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en-US" sz="2600" smtClean="0">
                <a:solidFill>
                  <a:srgbClr val="FF0000"/>
                </a:solidFill>
              </a:rPr>
              <a:t>Problem</a:t>
            </a:r>
            <a:r>
              <a:rPr lang="en-US" altLang="en-US" sz="2600" smtClean="0"/>
              <a:t>: to predict </a:t>
            </a:r>
            <a:r>
              <a:rPr lang="en-US" altLang="en-US" sz="2600" smtClean="0">
                <a:solidFill>
                  <a:srgbClr val="3333CC"/>
                </a:solidFill>
              </a:rPr>
              <a:t>high-risk patients</a:t>
            </a:r>
            <a:r>
              <a:rPr lang="en-US" altLang="en-US" sz="2600" smtClean="0"/>
              <a:t> and discriminate them from </a:t>
            </a:r>
            <a:r>
              <a:rPr lang="en-US" altLang="en-US" sz="2600" smtClean="0">
                <a:solidFill>
                  <a:srgbClr val="3333CC"/>
                </a:solidFill>
              </a:rPr>
              <a:t>low-risk patients</a:t>
            </a:r>
            <a:r>
              <a:rPr lang="en-US" altLang="en-US" sz="260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974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Another application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04925"/>
            <a:ext cx="8193087" cy="47529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ea typeface="SimSun" pitchFamily="2" charset="-122"/>
              </a:rPr>
              <a:t>A credit card company receives thousands of applications for new cards. Each application contains information about an applicant,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age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Marital status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annual salary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outstanding debts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credit rating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zh-CN" sz="2200" smtClean="0">
                <a:ea typeface="SimSun" pitchFamily="2" charset="-122"/>
              </a:rPr>
              <a:t>etc.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600" smtClean="0">
                <a:solidFill>
                  <a:srgbClr val="FF0000"/>
                </a:solidFill>
                <a:ea typeface="SimSun" pitchFamily="2" charset="-122"/>
              </a:rPr>
              <a:t>Problem</a:t>
            </a:r>
            <a:r>
              <a:rPr lang="en-US" altLang="zh-CN" sz="2600" smtClean="0">
                <a:ea typeface="SimSun" pitchFamily="2" charset="-122"/>
              </a:rPr>
              <a:t>: to decide whether an application should approved, or to classify applications into two categories, </a:t>
            </a:r>
            <a:r>
              <a:rPr lang="en-US" altLang="zh-CN" sz="2600" smtClean="0">
                <a:solidFill>
                  <a:srgbClr val="3333CC"/>
                </a:solidFill>
                <a:ea typeface="SimSun" pitchFamily="2" charset="-122"/>
              </a:rPr>
              <a:t>approved</a:t>
            </a:r>
            <a:r>
              <a:rPr lang="en-US" altLang="zh-CN" sz="2600" smtClean="0">
                <a:ea typeface="SimSun" pitchFamily="2" charset="-122"/>
              </a:rPr>
              <a:t> and </a:t>
            </a:r>
            <a:r>
              <a:rPr lang="en-US" altLang="zh-CN" sz="2600" smtClean="0">
                <a:solidFill>
                  <a:srgbClr val="3333CC"/>
                </a:solidFill>
                <a:ea typeface="SimSun" pitchFamily="2" charset="-122"/>
              </a:rPr>
              <a:t>not approved</a:t>
            </a:r>
            <a:r>
              <a:rPr lang="en-US" altLang="zh-CN" sz="2600" smtClean="0">
                <a:ea typeface="SimSun" pitchFamily="2" charset="-122"/>
              </a:rPr>
              <a:t>. </a:t>
            </a:r>
            <a:endParaRPr lang="en-US" altLang="en-US" sz="2600" smtClean="0"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354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Machine learning and our focus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04925"/>
            <a:ext cx="8064500" cy="48609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Like human learning from past experiences.</a:t>
            </a:r>
          </a:p>
          <a:p>
            <a:pPr eaLnBrk="1" hangingPunct="1"/>
            <a:r>
              <a:rPr lang="en-US" altLang="en-US" sz="2600" smtClean="0"/>
              <a:t>A computer does not have “experiences”.</a:t>
            </a:r>
          </a:p>
          <a:p>
            <a:pPr eaLnBrk="1" hangingPunct="1"/>
            <a:r>
              <a:rPr lang="en-US" altLang="en-US" sz="2600" smtClean="0">
                <a:solidFill>
                  <a:srgbClr val="3333CC"/>
                </a:solidFill>
              </a:rPr>
              <a:t>A computer system learns from data, </a:t>
            </a:r>
            <a:r>
              <a:rPr lang="en-US" altLang="en-US" sz="2600" smtClean="0"/>
              <a:t>which represent some “past experiences” of an application domain. </a:t>
            </a:r>
          </a:p>
          <a:p>
            <a:pPr eaLnBrk="1" hangingPunct="1"/>
            <a:r>
              <a:rPr lang="en-US" altLang="en-US" sz="2600" smtClean="0">
                <a:solidFill>
                  <a:srgbClr val="FF0000"/>
                </a:solidFill>
              </a:rPr>
              <a:t>Our focus:</a:t>
            </a:r>
            <a:r>
              <a:rPr lang="en-US" altLang="en-US" sz="2600" smtClean="0"/>
              <a:t> learn </a:t>
            </a:r>
            <a:r>
              <a:rPr lang="en-US" altLang="en-US" sz="2600" smtClean="0">
                <a:solidFill>
                  <a:srgbClr val="3333CC"/>
                </a:solidFill>
              </a:rPr>
              <a:t>a target function</a:t>
            </a:r>
            <a:r>
              <a:rPr lang="en-US" altLang="en-US" sz="2600" smtClean="0"/>
              <a:t> that can be used to predict the values of a discrete class attribute, e.g., </a:t>
            </a:r>
            <a:r>
              <a:rPr lang="en-US" altLang="en-US" sz="2600" smtClean="0">
                <a:solidFill>
                  <a:srgbClr val="3333CC"/>
                </a:solidFill>
              </a:rPr>
              <a:t>approve </a:t>
            </a:r>
            <a:r>
              <a:rPr lang="en-US" altLang="en-US" sz="2600" smtClean="0"/>
              <a:t>or</a:t>
            </a:r>
            <a:r>
              <a:rPr lang="en-US" altLang="en-US" sz="2600" smtClean="0">
                <a:solidFill>
                  <a:srgbClr val="3333CC"/>
                </a:solidFill>
              </a:rPr>
              <a:t> not-approved</a:t>
            </a:r>
            <a:r>
              <a:rPr lang="en-US" altLang="en-US" sz="2600" smtClean="0"/>
              <a:t>, and </a:t>
            </a:r>
            <a:r>
              <a:rPr lang="en-US" altLang="en-US" sz="2600" smtClean="0">
                <a:solidFill>
                  <a:srgbClr val="3333CC"/>
                </a:solidFill>
              </a:rPr>
              <a:t>high-risk </a:t>
            </a:r>
            <a:r>
              <a:rPr lang="en-US" altLang="en-US" sz="2600" smtClean="0"/>
              <a:t>or</a:t>
            </a:r>
            <a:r>
              <a:rPr lang="en-US" altLang="en-US" sz="2600" smtClean="0">
                <a:solidFill>
                  <a:srgbClr val="3333CC"/>
                </a:solidFill>
              </a:rPr>
              <a:t> low risk</a:t>
            </a:r>
            <a:r>
              <a:rPr lang="en-US" altLang="en-US" sz="2600" smtClean="0"/>
              <a:t>. </a:t>
            </a:r>
          </a:p>
          <a:p>
            <a:pPr eaLnBrk="1" hangingPunct="1"/>
            <a:r>
              <a:rPr lang="en-US" altLang="en-US" sz="2600" smtClean="0"/>
              <a:t>The task is commonly called: </a:t>
            </a:r>
            <a:r>
              <a:rPr lang="en-US" altLang="en-US" sz="2600" smtClean="0">
                <a:solidFill>
                  <a:srgbClr val="FF0000"/>
                </a:solidFill>
              </a:rPr>
              <a:t>Supervised learning</a:t>
            </a:r>
            <a:r>
              <a:rPr lang="en-US" altLang="en-US" sz="2600" smtClean="0"/>
              <a:t>, </a:t>
            </a:r>
            <a:r>
              <a:rPr lang="en-US" altLang="en-US" sz="2600" smtClean="0">
                <a:solidFill>
                  <a:srgbClr val="FF0000"/>
                </a:solidFill>
              </a:rPr>
              <a:t>classification</a:t>
            </a:r>
            <a:r>
              <a:rPr lang="en-US" altLang="en-US" sz="2600" smtClean="0"/>
              <a:t>, or </a:t>
            </a:r>
            <a:r>
              <a:rPr lang="en-US" altLang="en-US" sz="2600" smtClean="0">
                <a:solidFill>
                  <a:srgbClr val="FF0000"/>
                </a:solidFill>
              </a:rPr>
              <a:t>inductive learning.</a:t>
            </a:r>
            <a:r>
              <a:rPr lang="en-US" altLang="en-US" sz="260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7720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04925"/>
            <a:ext cx="8229600" cy="4679950"/>
          </a:xfrm>
        </p:spPr>
        <p:txBody>
          <a:bodyPr/>
          <a:lstStyle/>
          <a:p>
            <a:pPr eaLnBrk="1" hangingPunct="1"/>
            <a:r>
              <a:rPr lang="en-GB" altLang="en-US" smtClean="0">
                <a:solidFill>
                  <a:srgbClr val="FF0000"/>
                </a:solidFill>
              </a:rPr>
              <a:t>Data:</a:t>
            </a:r>
            <a:r>
              <a:rPr lang="en-GB" altLang="en-US" smtClean="0"/>
              <a:t> A set of data records (also called examples, instances or cases) described by</a:t>
            </a:r>
          </a:p>
          <a:p>
            <a:pPr marL="742950" lvl="1" indent="-285750" eaLnBrk="1" hangingPunct="1"/>
            <a:r>
              <a:rPr lang="en-GB" altLang="en-US" i="1" smtClean="0">
                <a:solidFill>
                  <a:srgbClr val="3333CC"/>
                </a:solidFill>
              </a:rPr>
              <a:t>k</a:t>
            </a:r>
            <a:r>
              <a:rPr lang="en-GB" altLang="en-US" smtClean="0">
                <a:solidFill>
                  <a:srgbClr val="3333CC"/>
                </a:solidFill>
              </a:rPr>
              <a:t> attributes</a:t>
            </a:r>
            <a:r>
              <a:rPr lang="en-GB" altLang="en-US" smtClean="0"/>
              <a:t>: </a:t>
            </a:r>
            <a:r>
              <a:rPr lang="en-GB" altLang="en-US" i="1" smtClean="0"/>
              <a:t>A</a:t>
            </a:r>
            <a:r>
              <a:rPr lang="en-GB" altLang="en-US" baseline="-25000" smtClean="0"/>
              <a:t>1</a:t>
            </a:r>
            <a:r>
              <a:rPr lang="en-GB" altLang="en-US" smtClean="0"/>
              <a:t>, </a:t>
            </a:r>
            <a:r>
              <a:rPr lang="en-GB" altLang="en-US" i="1" smtClean="0"/>
              <a:t>A</a:t>
            </a:r>
            <a:r>
              <a:rPr lang="en-GB" altLang="en-US" baseline="-25000" smtClean="0"/>
              <a:t>2</a:t>
            </a:r>
            <a:r>
              <a:rPr lang="en-GB" altLang="en-US" smtClean="0"/>
              <a:t>, … </a:t>
            </a:r>
            <a:r>
              <a:rPr lang="en-GB" altLang="en-US" i="1" smtClean="0"/>
              <a:t>A</a:t>
            </a:r>
            <a:r>
              <a:rPr lang="en-GB" altLang="en-US" i="1" baseline="-25000" smtClean="0"/>
              <a:t>k</a:t>
            </a:r>
            <a:r>
              <a:rPr lang="en-GB" altLang="en-US" smtClean="0"/>
              <a:t>. </a:t>
            </a:r>
          </a:p>
          <a:p>
            <a:pPr marL="742950" lvl="1" indent="-285750" eaLnBrk="1" hangingPunct="1"/>
            <a:r>
              <a:rPr lang="en-GB" altLang="en-US" smtClean="0">
                <a:solidFill>
                  <a:srgbClr val="3333CC"/>
                </a:solidFill>
              </a:rPr>
              <a:t>a class</a:t>
            </a:r>
            <a:r>
              <a:rPr lang="en-GB" altLang="en-US" smtClean="0"/>
              <a:t>: Each example is labelled with a pre-defined class. </a:t>
            </a:r>
          </a:p>
          <a:p>
            <a:pPr eaLnBrk="1" hangingPunct="1"/>
            <a:r>
              <a:rPr lang="en-GB" altLang="en-US" smtClean="0">
                <a:solidFill>
                  <a:srgbClr val="FF0000"/>
                </a:solidFill>
              </a:rPr>
              <a:t>Goal:</a:t>
            </a:r>
            <a:r>
              <a:rPr lang="en-GB" altLang="en-US" smtClean="0"/>
              <a:t> To learn a </a:t>
            </a:r>
            <a:r>
              <a:rPr lang="en-GB" altLang="en-US" smtClean="0">
                <a:solidFill>
                  <a:srgbClr val="3333CC"/>
                </a:solidFill>
              </a:rPr>
              <a:t>classification model</a:t>
            </a:r>
            <a:r>
              <a:rPr lang="en-GB" altLang="en-US" smtClean="0"/>
              <a:t> from the data that can be used to predict the classes of new (future, or test) cases/instances.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The data and the goal</a:t>
            </a:r>
          </a:p>
        </p:txBody>
      </p:sp>
    </p:spTree>
    <p:extLst>
      <p:ext uri="{BB962C8B-B14F-4D97-AF65-F5344CB8AC3E}">
        <p14:creationId xmlns:p14="http://schemas.microsoft.com/office/powerpoint/2010/main" val="2484607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25425"/>
            <a:ext cx="8212137" cy="871538"/>
          </a:xfrm>
        </p:spPr>
        <p:txBody>
          <a:bodyPr/>
          <a:lstStyle/>
          <a:p>
            <a:pPr eaLnBrk="1" hangingPunct="1"/>
            <a:r>
              <a:rPr lang="en-US" altLang="en-US" smtClean="0"/>
              <a:t>An example: data (loan application)</a:t>
            </a:r>
          </a:p>
        </p:txBody>
      </p:sp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6985000" y="944563"/>
            <a:ext cx="1871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None/>
            </a:pPr>
            <a:r>
              <a:rPr lang="en-US" altLang="en-US" sz="1800" smtClean="0">
                <a:solidFill>
                  <a:srgbClr val="000000"/>
                </a:solidFill>
              </a:rPr>
              <a:t>Approved or not</a:t>
            </a:r>
          </a:p>
        </p:txBody>
      </p:sp>
      <p:pic>
        <p:nvPicPr>
          <p:cNvPr id="9220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341438"/>
            <a:ext cx="8229600" cy="4789487"/>
          </a:xfrm>
        </p:spPr>
      </p:pic>
    </p:spTree>
    <p:extLst>
      <p:ext uri="{BB962C8B-B14F-4D97-AF65-F5344CB8AC3E}">
        <p14:creationId xmlns:p14="http://schemas.microsoft.com/office/powerpoint/2010/main" val="1542403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The problem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7621588" cy="372427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Given a set of training cases/objects and their attribute values, try to determine the target attribute value of new examples.</a:t>
            </a:r>
          </a:p>
          <a:p>
            <a:pPr eaLnBrk="1" hangingPunct="1"/>
            <a:endParaRPr lang="en-US" altLang="zh-CN" sz="2400" smtClean="0"/>
          </a:p>
          <a:p>
            <a:pPr lvl="1" eaLnBrk="1" hangingPunct="1"/>
            <a:r>
              <a:rPr lang="en-US" altLang="zh-CN" smtClean="0"/>
              <a:t>Classification</a:t>
            </a:r>
          </a:p>
          <a:p>
            <a:pPr lvl="1" eaLnBrk="1" hangingPunct="1"/>
            <a:r>
              <a:rPr lang="en-US" altLang="zh-CN" smtClean="0"/>
              <a:t>Prediction</a:t>
            </a:r>
          </a:p>
          <a:p>
            <a:pPr eaLnBrk="1" hangingPunct="1"/>
            <a:endParaRPr lang="en-US" altLang="zh-CN" sz="2400" smtClean="0"/>
          </a:p>
        </p:txBody>
      </p:sp>
      <p:pic>
        <p:nvPicPr>
          <p:cNvPr id="5124" name="Picture 4" descr="flowchar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1275" y="3933825"/>
            <a:ext cx="3762375" cy="1790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9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Why decision tree?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52488" y="2349500"/>
            <a:ext cx="7823200" cy="4508500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Decision trees are powerful and popular tools for classification and prediction.</a:t>
            </a:r>
          </a:p>
          <a:p>
            <a:pPr eaLnBrk="1" hangingPunct="1"/>
            <a:r>
              <a:rPr lang="en-US" altLang="zh-CN" sz="2400" smtClean="0"/>
              <a:t>Decision trees represent </a:t>
            </a:r>
            <a:r>
              <a:rPr lang="en-US" altLang="zh-CN" sz="2400" i="1" smtClean="0"/>
              <a:t>rules</a:t>
            </a:r>
            <a:r>
              <a:rPr lang="en-US" altLang="zh-CN" sz="2400" smtClean="0"/>
              <a:t>, which can be understood by humans and used in knowledge system such as database.  </a:t>
            </a:r>
          </a:p>
        </p:txBody>
      </p:sp>
    </p:spTree>
    <p:extLst>
      <p:ext uri="{BB962C8B-B14F-4D97-AF65-F5344CB8AC3E}">
        <p14:creationId xmlns:p14="http://schemas.microsoft.com/office/powerpoint/2010/main" val="11611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key requirements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b="1" smtClean="0"/>
              <a:t>Attribute-value description:</a:t>
            </a:r>
            <a:r>
              <a:rPr lang="en-US" altLang="zh-CN" sz="2400" smtClean="0"/>
              <a:t> </a:t>
            </a:r>
            <a:r>
              <a:rPr lang="en-US" altLang="zh-CN" sz="2200" smtClean="0"/>
              <a:t>object or case must be expressible in terms of a fixed collection of properties or attributes (e.g., hot, mild, cold).</a:t>
            </a:r>
            <a:r>
              <a:rPr lang="en-US" altLang="zh-CN" sz="2400" smtClean="0"/>
              <a:t> </a:t>
            </a:r>
          </a:p>
          <a:p>
            <a:pPr eaLnBrk="1" hangingPunct="1"/>
            <a:r>
              <a:rPr lang="en-US" altLang="zh-CN" sz="2400" b="1" smtClean="0"/>
              <a:t>Predefined classes (target  values):</a:t>
            </a:r>
            <a:r>
              <a:rPr lang="en-US" altLang="zh-CN" smtClean="0"/>
              <a:t> </a:t>
            </a:r>
            <a:r>
              <a:rPr lang="en-US" altLang="zh-CN" sz="2200" smtClean="0"/>
              <a:t>the target function has </a:t>
            </a:r>
            <a:r>
              <a:rPr lang="en-US" altLang="zh-CN" sz="2200" b="1" smtClean="0"/>
              <a:t>discrete output values </a:t>
            </a:r>
            <a:r>
              <a:rPr lang="en-US" altLang="zh-CN" sz="2200" smtClean="0"/>
              <a:t>(bollean or multiclass)</a:t>
            </a:r>
          </a:p>
          <a:p>
            <a:pPr eaLnBrk="1" hangingPunct="1"/>
            <a:r>
              <a:rPr lang="en-US" altLang="zh-CN" sz="2400" b="1" smtClean="0"/>
              <a:t>Sufficient data:</a:t>
            </a:r>
            <a:r>
              <a:rPr lang="en-US" altLang="zh-CN" sz="2400" smtClean="0"/>
              <a:t> </a:t>
            </a:r>
            <a:r>
              <a:rPr lang="en-US" altLang="zh-CN" sz="2200" smtClean="0"/>
              <a:t>enough training cases should be provided to learn the model. </a:t>
            </a:r>
          </a:p>
          <a:p>
            <a:pPr eaLnBrk="1" hangingPunct="1"/>
            <a:endParaRPr lang="en-US" altLang="zh-CN" sz="2200" smtClean="0"/>
          </a:p>
        </p:txBody>
      </p:sp>
    </p:spTree>
    <p:extLst>
      <p:ext uri="{BB962C8B-B14F-4D97-AF65-F5344CB8AC3E}">
        <p14:creationId xmlns:p14="http://schemas.microsoft.com/office/powerpoint/2010/main" val="290773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 simple example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7615238" cy="3724275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You want to guess the outcome of next week's game between the </a:t>
            </a:r>
            <a:r>
              <a:rPr lang="en-US" altLang="zh-CN" sz="2400" i="1" smtClean="0">
                <a:hlinkClick r:id="rId2"/>
              </a:rPr>
              <a:t>MallRats</a:t>
            </a:r>
            <a:r>
              <a:rPr lang="en-US" altLang="zh-CN" sz="2400" smtClean="0"/>
              <a:t> and the </a:t>
            </a:r>
            <a:r>
              <a:rPr lang="en-US" altLang="zh-CN" sz="2400" i="1" smtClean="0">
                <a:hlinkClick r:id="rId3"/>
              </a:rPr>
              <a:t>Chinooks</a:t>
            </a:r>
            <a:r>
              <a:rPr lang="en-US" altLang="zh-CN" sz="2400" smtClean="0"/>
              <a:t>.</a:t>
            </a:r>
            <a:r>
              <a:rPr lang="en-US" altLang="zh-CN" sz="2000" smtClean="0"/>
              <a:t> </a:t>
            </a:r>
          </a:p>
          <a:p>
            <a:pPr eaLnBrk="1" hangingPunct="1"/>
            <a:endParaRPr lang="en-US" altLang="zh-CN" sz="2000" smtClean="0"/>
          </a:p>
          <a:p>
            <a:pPr eaLnBrk="1" hangingPunct="1"/>
            <a:r>
              <a:rPr lang="en-US" altLang="zh-CN" sz="2400" smtClean="0"/>
              <a:t>Available knowledge / Attribute</a:t>
            </a:r>
          </a:p>
          <a:p>
            <a:pPr lvl="1" eaLnBrk="1" hangingPunct="1"/>
            <a:r>
              <a:rPr lang="en-US" altLang="zh-CN" sz="2200" smtClean="0"/>
              <a:t>was the game at Home or Away </a:t>
            </a:r>
          </a:p>
          <a:p>
            <a:pPr lvl="1" eaLnBrk="1" hangingPunct="1"/>
            <a:r>
              <a:rPr lang="en-US" altLang="zh-CN" sz="2200" smtClean="0"/>
              <a:t>was the starting time 5pm, 7pm or 9pm.</a:t>
            </a:r>
          </a:p>
          <a:p>
            <a:pPr lvl="1" eaLnBrk="1" hangingPunct="1"/>
            <a:r>
              <a:rPr lang="en-US" altLang="zh-CN" sz="2200" smtClean="0"/>
              <a:t>Did Joe play center, or forward. </a:t>
            </a:r>
          </a:p>
          <a:p>
            <a:pPr lvl="1" eaLnBrk="1" hangingPunct="1"/>
            <a:r>
              <a:rPr lang="en-US" altLang="zh-CN" sz="2200" smtClean="0"/>
              <a:t>whether that opponent's center was tall or not.</a:t>
            </a:r>
          </a:p>
          <a:p>
            <a:pPr lvl="1" eaLnBrk="1" hangingPunct="1"/>
            <a:r>
              <a:rPr lang="en-US" altLang="zh-CN" sz="2200" b="1" smtClean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4860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7924800" cy="1143000"/>
          </a:xfrm>
        </p:spPr>
        <p:txBody>
          <a:bodyPr/>
          <a:lstStyle/>
          <a:p>
            <a:pPr eaLnBrk="1" hangingPunct="1"/>
            <a:r>
              <a:rPr lang="en-US" altLang="zh-CN" smtClean="0"/>
              <a:t>Basket ball data</a:t>
            </a:r>
          </a:p>
        </p:txBody>
      </p:sp>
      <p:graphicFrame>
        <p:nvGraphicFramePr>
          <p:cNvPr id="921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50825" y="1052513"/>
          <a:ext cx="9069388" cy="554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3" imgW="6458852" imgH="4486901" progId="Paint.Picture">
                  <p:embed/>
                </p:oleObj>
              </mc:Choice>
              <mc:Fallback>
                <p:oleObj name="Bitmap Image" r:id="rId3" imgW="6458852" imgH="448690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052513"/>
                        <a:ext cx="9069388" cy="554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16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</p:spPr>
        <p:txBody>
          <a:bodyPr/>
          <a:lstStyle/>
          <a:p>
            <a:r>
              <a:rPr lang="en-US" dirty="0" smtClean="0"/>
              <a:t>WEB PAGE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78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What we know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52488" y="2349500"/>
            <a:ext cx="7896225" cy="3849688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The game will be away, at 9pm, and that Joe will play center on offense…</a:t>
            </a:r>
          </a:p>
          <a:p>
            <a:pPr lvl="1" eaLnBrk="1" hangingPunct="1"/>
            <a:endParaRPr lang="en-US" altLang="zh-CN" smtClean="0"/>
          </a:p>
          <a:p>
            <a:pPr lvl="1" eaLnBrk="1" hangingPunct="1"/>
            <a:endParaRPr lang="en-US" altLang="zh-CN" sz="1800" smtClean="0"/>
          </a:p>
          <a:p>
            <a:pPr lvl="1" eaLnBrk="1" hangingPunct="1"/>
            <a:endParaRPr lang="en-US" altLang="zh-CN" sz="1800" smtClean="0"/>
          </a:p>
          <a:p>
            <a:pPr lvl="1" eaLnBrk="1" hangingPunct="1"/>
            <a:endParaRPr lang="en-US" altLang="zh-CN" sz="1800" smtClean="0"/>
          </a:p>
          <a:p>
            <a:pPr eaLnBrk="1" hangingPunct="1"/>
            <a:r>
              <a:rPr lang="en-US" altLang="zh-CN" sz="2400" smtClean="0"/>
              <a:t>A classification problem</a:t>
            </a:r>
          </a:p>
          <a:p>
            <a:pPr eaLnBrk="1" hangingPunct="1"/>
            <a:r>
              <a:rPr lang="en-US" altLang="zh-CN" sz="2400" smtClean="0"/>
              <a:t>Generalizing the learned rule to new examples</a:t>
            </a:r>
          </a:p>
        </p:txBody>
      </p:sp>
      <p:graphicFrame>
        <p:nvGraphicFramePr>
          <p:cNvPr id="1024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322388" y="3357563"/>
          <a:ext cx="71469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3" imgW="0" imgH="0" progId="Paint.Picture">
                  <p:embed/>
                </p:oleObj>
              </mc:Choice>
              <mc:Fallback>
                <p:oleObj name="Bitmap Image" r:id="rId3" imgW="0" imgH="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3357563"/>
                        <a:ext cx="7146925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34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755650" y="2289175"/>
            <a:ext cx="82296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 fontAlgn="base" hangingPunct="1">
              <a:spcAft>
                <a:spcPct val="0"/>
              </a:spcAft>
              <a:buClr>
                <a:srgbClr val="003366"/>
              </a:buClr>
            </a:pPr>
            <a:r>
              <a:rPr lang="en-US" altLang="zh-CN" sz="2400" smtClean="0">
                <a:solidFill>
                  <a:srgbClr val="003366"/>
                </a:solidFill>
              </a:rPr>
              <a:t>Decision tree is a classifier in the form of a tree structure</a:t>
            </a:r>
          </a:p>
          <a:p>
            <a:pPr lvl="1" eaLnBrk="1" fontAlgn="base" hangingPunct="1">
              <a:spcAft>
                <a:spcPct val="0"/>
              </a:spcAft>
              <a:buClr>
                <a:srgbClr val="003366"/>
              </a:buClr>
            </a:pPr>
            <a:r>
              <a:rPr lang="en-US" altLang="zh-CN" sz="2200" smtClean="0">
                <a:solidFill>
                  <a:srgbClr val="003366"/>
                </a:solidFill>
              </a:rPr>
              <a:t>Decision node: specifies a test on a single attribute</a:t>
            </a:r>
          </a:p>
          <a:p>
            <a:pPr lvl="1" eaLnBrk="1" fontAlgn="base" hangingPunct="1">
              <a:spcAft>
                <a:spcPct val="0"/>
              </a:spcAft>
              <a:buClr>
                <a:srgbClr val="003366"/>
              </a:buClr>
            </a:pPr>
            <a:r>
              <a:rPr lang="en-US" altLang="zh-CN" sz="2200" smtClean="0">
                <a:solidFill>
                  <a:srgbClr val="003366"/>
                </a:solidFill>
              </a:rPr>
              <a:t>Leaf node: indicates the value of the target attribute </a:t>
            </a:r>
          </a:p>
          <a:p>
            <a:pPr lvl="1" eaLnBrk="1" fontAlgn="base" hangingPunct="1">
              <a:spcAft>
                <a:spcPct val="0"/>
              </a:spcAft>
              <a:buClr>
                <a:srgbClr val="003366"/>
              </a:buClr>
            </a:pPr>
            <a:r>
              <a:rPr lang="en-US" altLang="zh-CN" sz="2200" smtClean="0">
                <a:solidFill>
                  <a:srgbClr val="003366"/>
                </a:solidFill>
              </a:rPr>
              <a:t>Arc/edge: split of one attribute</a:t>
            </a:r>
          </a:p>
          <a:p>
            <a:pPr lvl="1" eaLnBrk="1" fontAlgn="base" hangingPunct="1">
              <a:spcAft>
                <a:spcPct val="0"/>
              </a:spcAft>
              <a:buClr>
                <a:srgbClr val="003366"/>
              </a:buClr>
            </a:pPr>
            <a:r>
              <a:rPr lang="en-US" altLang="zh-CN" sz="2200" smtClean="0">
                <a:solidFill>
                  <a:srgbClr val="003366"/>
                </a:solidFill>
              </a:rPr>
              <a:t>Path: a disjunction of test to make the final decision </a:t>
            </a:r>
          </a:p>
          <a:p>
            <a:pPr eaLnBrk="1" fontAlgn="base" hangingPunct="1">
              <a:spcAft>
                <a:spcPct val="0"/>
              </a:spcAft>
              <a:buClr>
                <a:srgbClr val="003366"/>
              </a:buClr>
            </a:pPr>
            <a:endParaRPr lang="en-US" altLang="zh-CN" sz="2200" smtClean="0">
              <a:solidFill>
                <a:srgbClr val="003366"/>
              </a:solidFill>
            </a:endParaRPr>
          </a:p>
          <a:p>
            <a:pPr eaLnBrk="1" fontAlgn="base" hangingPunct="1">
              <a:spcAft>
                <a:spcPct val="0"/>
              </a:spcAft>
              <a:buClr>
                <a:srgbClr val="003366"/>
              </a:buClr>
            </a:pPr>
            <a:r>
              <a:rPr lang="en-US" altLang="zh-CN" sz="2400" smtClean="0">
                <a:solidFill>
                  <a:srgbClr val="003366"/>
                </a:solidFill>
              </a:rPr>
              <a:t>Decision trees classify instances or examples by starting at the root of the tree and moving through it until a leaf node.</a:t>
            </a:r>
            <a:endParaRPr lang="en-US" altLang="zh-CN" smtClean="0">
              <a:solidFill>
                <a:srgbClr val="003366"/>
              </a:solidFill>
            </a:endParaRPr>
          </a:p>
        </p:txBody>
      </p:sp>
      <p:sp>
        <p:nvSpPr>
          <p:cNvPr id="11267" name="AutoShap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88866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Illustration</a:t>
            </a:r>
          </a:p>
        </p:txBody>
      </p:sp>
      <p:pic>
        <p:nvPicPr>
          <p:cNvPr id="12291" name="Picture 5" descr="small-d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84213" y="2189163"/>
            <a:ext cx="4495801" cy="3327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Rectangle 8"/>
          <p:cNvSpPr>
            <a:spLocks noChangeArrowheads="1"/>
          </p:cNvSpPr>
          <p:nvPr/>
        </p:nvSpPr>
        <p:spPr bwMode="auto">
          <a:xfrm>
            <a:off x="3586163" y="3430588"/>
            <a:ext cx="4102100" cy="4302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6666"/>
                </a:solidFill>
              </a:rPr>
              <a:t>(2) Which node to proceed?</a:t>
            </a:r>
          </a:p>
        </p:txBody>
      </p:sp>
      <p:sp>
        <p:nvSpPr>
          <p:cNvPr id="12293" name="Rectangle 9"/>
          <p:cNvSpPr>
            <a:spLocks noChangeArrowheads="1"/>
          </p:cNvSpPr>
          <p:nvPr/>
        </p:nvSpPr>
        <p:spPr bwMode="auto">
          <a:xfrm>
            <a:off x="3370263" y="4511675"/>
            <a:ext cx="5724525" cy="4302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6666"/>
                </a:solidFill>
              </a:rPr>
              <a:t>(3) When to stop/ come to conclusion?</a:t>
            </a:r>
          </a:p>
        </p:txBody>
      </p:sp>
      <p:sp>
        <p:nvSpPr>
          <p:cNvPr id="12294" name="Rectangle 10"/>
          <p:cNvSpPr>
            <a:spLocks noChangeArrowheads="1"/>
          </p:cNvSpPr>
          <p:nvPr/>
        </p:nvSpPr>
        <p:spPr bwMode="auto">
          <a:xfrm>
            <a:off x="2651125" y="2422525"/>
            <a:ext cx="4170363" cy="43021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smtClean="0">
                <a:solidFill>
                  <a:srgbClr val="006666"/>
                </a:solidFill>
              </a:rPr>
              <a:t>(1) Which to start? (root)</a:t>
            </a:r>
          </a:p>
        </p:txBody>
      </p:sp>
    </p:spTree>
    <p:extLst>
      <p:ext uri="{BB962C8B-B14F-4D97-AF65-F5344CB8AC3E}">
        <p14:creationId xmlns:p14="http://schemas.microsoft.com/office/powerpoint/2010/main" val="29383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Random split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7615238" cy="4495800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The tree can grow huge </a:t>
            </a:r>
          </a:p>
          <a:p>
            <a:pPr eaLnBrk="1" hangingPunct="1"/>
            <a:r>
              <a:rPr lang="en-US" altLang="zh-CN" sz="2400" smtClean="0"/>
              <a:t>These trees are hard to understand. </a:t>
            </a:r>
          </a:p>
          <a:p>
            <a:pPr eaLnBrk="1" hangingPunct="1"/>
            <a:r>
              <a:rPr lang="en-US" altLang="zh-CN" sz="2400" smtClean="0"/>
              <a:t>Larger trees are typically less accurate than smaller trees.</a:t>
            </a:r>
          </a:p>
        </p:txBody>
      </p:sp>
      <p:pic>
        <p:nvPicPr>
          <p:cNvPr id="13316" name="Picture 4" descr="Random_BB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538" y="3716338"/>
            <a:ext cx="4443412" cy="2628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42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4339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4340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14341" name="Picture 4" descr="Random_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8964613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5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Principled Criterion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/>
              <a:t>Selection of an attribute to test at each node - choosing the most useful attribute for classifying examples. </a:t>
            </a:r>
          </a:p>
          <a:p>
            <a:pPr eaLnBrk="1" hangingPunct="1"/>
            <a:r>
              <a:rPr lang="en-US" altLang="zh-CN" sz="2400" smtClean="0"/>
              <a:t>information gain</a:t>
            </a:r>
          </a:p>
          <a:p>
            <a:pPr lvl="1" eaLnBrk="1" hangingPunct="1"/>
            <a:r>
              <a:rPr lang="en-US" altLang="zh-CN" sz="2200" smtClean="0"/>
              <a:t>measures how well a given attribute separates the training examples according to their target classification</a:t>
            </a:r>
          </a:p>
          <a:p>
            <a:pPr lvl="1" eaLnBrk="1" hangingPunct="1"/>
            <a:r>
              <a:rPr lang="en-US" altLang="zh-CN" sz="2200" smtClean="0"/>
              <a:t>This measure is used to select among the candidate attributes at each step while growing the tree</a:t>
            </a:r>
          </a:p>
        </p:txBody>
      </p:sp>
    </p:spTree>
    <p:extLst>
      <p:ext uri="{BB962C8B-B14F-4D97-AF65-F5344CB8AC3E}">
        <p14:creationId xmlns:p14="http://schemas.microsoft.com/office/powerpoint/2010/main" val="31738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Entropy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A measure of homogeneity of the set of examples.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400" smtClean="0"/>
              <a:t>Given a set S of positive and negative examples of some target concept (a 2-class problem), the entropy of set S relative to this binary classification is</a:t>
            </a:r>
          </a:p>
          <a:p>
            <a:pPr eaLnBrk="1" hangingPunct="1">
              <a:lnSpc>
                <a:spcPct val="80000"/>
              </a:lnSpc>
            </a:pPr>
            <a:endParaRPr lang="en-US" altLang="zh-CN" sz="2400" smtClean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smtClean="0"/>
              <a:t>      E(S) = - p(P)log2 p(P) – p(N)log2 p(N) </a:t>
            </a:r>
          </a:p>
        </p:txBody>
      </p:sp>
    </p:spTree>
    <p:extLst>
      <p:ext uri="{BB962C8B-B14F-4D97-AF65-F5344CB8AC3E}">
        <p14:creationId xmlns:p14="http://schemas.microsoft.com/office/powerpoint/2010/main" val="7248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/>
              <a:t>Suppose S has 25 examples, 15 positive and 10 negatives [15+, 10-]. Then the entropy of S relative to this classification is</a:t>
            </a:r>
          </a:p>
          <a:p>
            <a:pPr eaLnBrk="1" hangingPunct="1"/>
            <a:endParaRPr lang="en-US" altLang="zh-CN" sz="240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smtClean="0"/>
              <a:t>      E(S)=-(15/25) log2(15/25) - (10/25) log2 (10/25)</a:t>
            </a:r>
          </a:p>
        </p:txBody>
      </p:sp>
    </p:spTree>
    <p:extLst>
      <p:ext uri="{BB962C8B-B14F-4D97-AF65-F5344CB8AC3E}">
        <p14:creationId xmlns:p14="http://schemas.microsoft.com/office/powerpoint/2010/main" val="381210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064500" cy="643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5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8532813" cy="630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6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Naive </a:t>
            </a:r>
            <a:r>
              <a:rPr lang="en-US" b="1" dirty="0" smtClean="0"/>
              <a:t>Bayes Text Classifier</a:t>
            </a:r>
            <a:endParaRPr lang="en-US" dirty="0"/>
          </a:p>
        </p:txBody>
      </p:sp>
      <p:pic>
        <p:nvPicPr>
          <p:cNvPr id="24578" name="Picture 2" descr="Naive Bayes : Text Classifier for Spam Detection. | by Naveen Kumar K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5" y="2057400"/>
            <a:ext cx="8693607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2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8642350" cy="649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4456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4813"/>
            <a:ext cx="8923338" cy="56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91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8137525" cy="610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236574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3556" name="AutoShape 2" descr="Tree algorithms: ID3, C4.5, C5.0 and CART | by synergy37AI |  DataDrivenInves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smtClean="0">
              <a:solidFill>
                <a:srgbClr val="003366"/>
              </a:solidFill>
            </a:endParaRPr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381000"/>
            <a:ext cx="10648950" cy="685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98113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Steps Involved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Compute Entropy of class</a:t>
            </a:r>
          </a:p>
          <a:p>
            <a:r>
              <a:rPr lang="en-US" altLang="en-US" smtClean="0"/>
              <a:t>Compute Entropy of each attribute</a:t>
            </a:r>
          </a:p>
          <a:p>
            <a:r>
              <a:rPr lang="en-US" altLang="en-US" smtClean="0"/>
              <a:t>Compute Information Gain</a:t>
            </a:r>
          </a:p>
          <a:p>
            <a:r>
              <a:rPr lang="en-US" altLang="en-US" smtClean="0"/>
              <a:t>Make the Max. Information Gain attribute as root node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452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323850" y="-30163"/>
            <a:ext cx="7924800" cy="1143001"/>
          </a:xfrm>
        </p:spPr>
        <p:txBody>
          <a:bodyPr/>
          <a:lstStyle/>
          <a:p>
            <a:pPr eaLnBrk="1" hangingPunct="1"/>
            <a:r>
              <a:rPr lang="en-US" altLang="en-US" smtClean="0"/>
              <a:t>Decision Tree Steps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1052513"/>
            <a:ext cx="89852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33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20833" r="17004" b="14484"/>
          <a:stretch>
            <a:fillRect/>
          </a:stretch>
        </p:blipFill>
        <p:spPr bwMode="auto">
          <a:xfrm>
            <a:off x="0" y="333375"/>
            <a:ext cx="9267825" cy="633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2" t="-2756" r="-2789" b="2756"/>
          <a:stretch>
            <a:fillRect/>
          </a:stretch>
        </p:blipFill>
        <p:spPr bwMode="auto">
          <a:xfrm>
            <a:off x="8027988" y="6208713"/>
            <a:ext cx="9858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56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60350"/>
            <a:ext cx="9326563" cy="658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260350"/>
            <a:ext cx="9274175" cy="63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7025"/>
            <a:ext cx="9036050" cy="698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5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033463"/>
            <a:ext cx="91059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6248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476250"/>
            <a:ext cx="8932862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0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Steps Involved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Compute Entropy of class</a:t>
            </a:r>
          </a:p>
          <a:p>
            <a:r>
              <a:rPr lang="en-US" altLang="en-US" smtClean="0"/>
              <a:t>Compute Entropy of each attribute</a:t>
            </a:r>
          </a:p>
          <a:p>
            <a:r>
              <a:rPr lang="en-US" altLang="en-US" smtClean="0"/>
              <a:t>Compute Information Gain</a:t>
            </a:r>
          </a:p>
          <a:p>
            <a:r>
              <a:rPr lang="en-US" altLang="en-US" smtClean="0"/>
              <a:t>Make the Max. Information Gain attribute as root node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238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333375"/>
            <a:ext cx="8872538" cy="693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4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225"/>
            <a:ext cx="9217025" cy="717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888"/>
            <a:ext cx="9685338" cy="712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9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476250"/>
            <a:ext cx="9172575" cy="705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52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88913"/>
            <a:ext cx="9221787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8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0713"/>
            <a:ext cx="8661400" cy="712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7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8748713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02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433388"/>
            <a:ext cx="8799513" cy="695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2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2862F5A49214EB1A32927D565AA61" ma:contentTypeVersion="7" ma:contentTypeDescription="Create a new document." ma:contentTypeScope="" ma:versionID="95ed923185f8fd108d9c0e9bde8c0716">
  <xsd:schema xmlns:xsd="http://www.w3.org/2001/XMLSchema" xmlns:xs="http://www.w3.org/2001/XMLSchema" xmlns:p="http://schemas.microsoft.com/office/2006/metadata/properties" xmlns:ns2="82374d3d-c7f0-4c67-9df0-83f04a7f88ad" xmlns:ns3="2c4d6d5c-dd3b-42ff-9982-61cd752b348c" targetNamespace="http://schemas.microsoft.com/office/2006/metadata/properties" ma:root="true" ma:fieldsID="66a13af9e3239e7a1594d7421c5cba8c" ns2:_="" ns3:_="">
    <xsd:import namespace="82374d3d-c7f0-4c67-9df0-83f04a7f88ad"/>
    <xsd:import namespace="2c4d6d5c-dd3b-42ff-9982-61cd752b3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74d3d-c7f0-4c67-9df0-83f04a7f8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d6d5c-dd3b-42ff-9982-61cd752b348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9b79846-4284-4b81-af6f-47f48b2efa47}" ma:internalName="TaxCatchAll" ma:showField="CatchAllData" ma:web="2c4d6d5c-dd3b-42ff-9982-61cd752b3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4d6d5c-dd3b-42ff-9982-61cd752b348c" xsi:nil="true"/>
    <lcf76f155ced4ddcb4097134ff3c332f xmlns="82374d3d-c7f0-4c67-9df0-83f04a7f88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E3E81C5-FF66-46B0-A35A-62717F6DC4CA}"/>
</file>

<file path=customXml/itemProps2.xml><?xml version="1.0" encoding="utf-8"?>
<ds:datastoreItem xmlns:ds="http://schemas.openxmlformats.org/officeDocument/2006/customXml" ds:itemID="{D78DEE45-812F-41DE-A6BA-DCF5B0144F62}"/>
</file>

<file path=customXml/itemProps3.xml><?xml version="1.0" encoding="utf-8"?>
<ds:datastoreItem xmlns:ds="http://schemas.openxmlformats.org/officeDocument/2006/customXml" ds:itemID="{101767C3-DA45-4755-B10E-E1E4BC484961}"/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1709</Words>
  <Application>Microsoft Office PowerPoint</Application>
  <PresentationFormat>On-screen Show (4:3)</PresentationFormat>
  <Paragraphs>201</Paragraphs>
  <Slides>102</Slides>
  <Notes>3</Notes>
  <HiddenSlides>4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Office Theme</vt:lpstr>
      <vt:lpstr>Edge</vt:lpstr>
      <vt:lpstr>Capsules</vt:lpstr>
      <vt:lpstr>1_Edge</vt:lpstr>
      <vt:lpstr>Bitmap Image</vt:lpstr>
      <vt:lpstr>Web content Mining  </vt:lpstr>
      <vt:lpstr>Road Map</vt:lpstr>
      <vt:lpstr>An example application</vt:lpstr>
      <vt:lpstr>Another application</vt:lpstr>
      <vt:lpstr>Machine learning and our focus</vt:lpstr>
      <vt:lpstr>The data and the goal</vt:lpstr>
      <vt:lpstr>WEB PAGE CLASSIFICATION</vt:lpstr>
      <vt:lpstr>Naive Bayes Text Classifier</vt:lpstr>
      <vt:lpstr>PowerPoint Presentation</vt:lpstr>
      <vt:lpstr>PowerPoint Presentation</vt:lpstr>
      <vt:lpstr>PowerPoint Presentation</vt:lpstr>
      <vt:lpstr>Customer Review</vt:lpstr>
      <vt:lpstr>PowerPoint Presentation</vt:lpstr>
      <vt:lpstr>Naive Bayes rule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a Naive Bayes classifier for text categorization </vt:lpstr>
      <vt:lpstr>Naive Bayes is a learning algorithm commonly applied to text classification. </vt:lpstr>
      <vt:lpstr>Step 1. Identify the prerequisites to train a Naive Bayes classifier</vt:lpstr>
      <vt:lpstr> Spam/Ham classification</vt:lpstr>
      <vt:lpstr>PowerPoint Presentation</vt:lpstr>
      <vt:lpstr>Step 2. Computing the Term-Document Matrix (TDM) for each class </vt:lpstr>
      <vt:lpstr>Term document matrix excerpts for the HAM and SPAM emails.</vt:lpstr>
      <vt:lpstr>Sept 3. Compute frequencies </vt:lpstr>
      <vt:lpstr>Step 4. Recall the Naive Bayes rule</vt:lpstr>
      <vt:lpstr>Step 5. Compute the probability of an incoming email being Spam or Ham 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Algorithm  A Classification Technique</vt:lpstr>
      <vt:lpstr>Outline</vt:lpstr>
      <vt:lpstr>An example application</vt:lpstr>
      <vt:lpstr>Another application</vt:lpstr>
      <vt:lpstr>Machine learning and our focus</vt:lpstr>
      <vt:lpstr>The data and the goal</vt:lpstr>
      <vt:lpstr>An example: data (loan application)</vt:lpstr>
      <vt:lpstr>The problem</vt:lpstr>
      <vt:lpstr>Why decision tree?</vt:lpstr>
      <vt:lpstr>key requirements</vt:lpstr>
      <vt:lpstr>A simple example</vt:lpstr>
      <vt:lpstr>Basket ball data</vt:lpstr>
      <vt:lpstr>What we know</vt:lpstr>
      <vt:lpstr>Definition</vt:lpstr>
      <vt:lpstr>Illustration</vt:lpstr>
      <vt:lpstr>Random split</vt:lpstr>
      <vt:lpstr>PowerPoint Presentation</vt:lpstr>
      <vt:lpstr>Principled Criterion</vt:lpstr>
      <vt:lpstr>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Involved</vt:lpstr>
      <vt:lpstr>Decision Tree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Steps Involved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Naive Bayes classifier for text categorization </dc:title>
  <dc:creator>admin</dc:creator>
  <cp:lastModifiedBy>Windows User</cp:lastModifiedBy>
  <cp:revision>31</cp:revision>
  <dcterms:created xsi:type="dcterms:W3CDTF">2006-08-16T00:00:00Z</dcterms:created>
  <dcterms:modified xsi:type="dcterms:W3CDTF">2023-02-10T05:03:54Z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0x0101007B12862F5A49214EB1A32927D565AA61</vt:lpwstr>
  </property>
</Properties>
</file>